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Nunito"/>
      <p:regular r:id="rId23"/>
      <p:bold r:id="rId24"/>
      <p:italic r:id="rId25"/>
      <p:boldItalic r:id="rId26"/>
    </p:embeddedFont>
    <p:embeddedFont>
      <p:font typeface="Maven Pro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63988C4-E872-42BC-AC60-7431955C0277}">
  <a:tblStyle styleId="{F63988C4-E872-42BC-AC60-7431955C02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Nunito-bold.fntdata"/><Relationship Id="rId23" Type="http://schemas.openxmlformats.org/officeDocument/2006/relationships/font" Target="fonts/Nuni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Nunito-boldItalic.fntdata"/><Relationship Id="rId25" Type="http://schemas.openxmlformats.org/officeDocument/2006/relationships/font" Target="fonts/Nunito-italic.fntdata"/><Relationship Id="rId28" Type="http://schemas.openxmlformats.org/officeDocument/2006/relationships/font" Target="fonts/MavenPro-bold.fntdata"/><Relationship Id="rId27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33c5c4669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33c5c4669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3c5c466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3c5c466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33c5c4669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33c5c466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3c5c4669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3c5c4669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33c5c4669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33c5c4669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33c5c4669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33c5c4669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3c5c4669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3c5c4669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3c5c466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3c5c466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3c5c466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3c5c466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3c5c466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3c5c466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33c5c466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33c5c466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c5c466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c5c466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3c5c4669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33c5c4669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3c5c466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33c5c466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33c5c4669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33c5c4669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3000"/>
              <a:t>Homeless (real estate price prediction in Kaunas)</a:t>
            </a:r>
            <a:endParaRPr sz="3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Alina, Lina  2022 06 12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5" y="181900"/>
            <a:ext cx="1682450" cy="12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2"/>
          <p:cNvSpPr txBox="1"/>
          <p:nvPr>
            <p:ph type="title"/>
          </p:nvPr>
        </p:nvSpPr>
        <p:spPr>
          <a:xfrm>
            <a:off x="4957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kaina/m</a:t>
            </a:r>
            <a:r>
              <a:rPr baseline="30000" lang="lt"/>
              <a:t>2</a:t>
            </a:r>
            <a:r>
              <a:rPr lang="lt"/>
              <a:t>: erdvinis pasiskirstymas</a:t>
            </a:r>
            <a:endParaRPr/>
          </a:p>
        </p:txBody>
      </p:sp>
      <p:pic>
        <p:nvPicPr>
          <p:cNvPr id="340" name="Google Shape;3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37" y="679550"/>
            <a:ext cx="6712924" cy="45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Aprašymo laukelis 1/4</a:t>
            </a:r>
            <a:endParaRPr/>
          </a:p>
        </p:txBody>
      </p:sp>
      <p:sp>
        <p:nvSpPr>
          <p:cNvPr id="346" name="Google Shape;346;p23"/>
          <p:cNvSpPr txBox="1"/>
          <p:nvPr>
            <p:ph idx="1" type="body"/>
          </p:nvPr>
        </p:nvSpPr>
        <p:spPr>
          <a:xfrm>
            <a:off x="1303800" y="1289350"/>
            <a:ext cx="70305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desc :  Parduodu gera buta Žaliakalnyje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Prie kliniku,mūriniame name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Butas po pilno remonto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Su visais baldais ir buit.technika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Orkaitė,šaldytuvas,skalbyklė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Šarvuotos durys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Plastikiniai langai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Yra didelis naujai istiklintas balkonas 7 k.m. ir rusys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Bute tamsus kambariukas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Galima iškart eit ir gyvent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BE TARPININKU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SMS IR SKAMBUČIAI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AGENTUROMS  NE !!!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Duomenų pvz. 2/4</a:t>
            </a:r>
            <a:endParaRPr/>
          </a:p>
        </p:txBody>
      </p:sp>
      <p:sp>
        <p:nvSpPr>
          <p:cNvPr id="352" name="Google Shape;352;p24"/>
          <p:cNvSpPr txBox="1"/>
          <p:nvPr>
            <p:ph idx="1" type="body"/>
          </p:nvPr>
        </p:nvSpPr>
        <p:spPr>
          <a:xfrm>
            <a:off x="250925" y="1859175"/>
            <a:ext cx="46014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price :  60500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price_per_m2 :  2160.714285714286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address :  Kaunas, Eiguliai, Kalniečių g.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lat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lon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details__Plotas :  28.0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details__Kambarių sk. :  1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details__Aukštas :  1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details__Aukštų sk. :  9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details__Metai :  1985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details__Pastato tipas :  Mūrinis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details__Šildymas :  Centrinis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details__Įrengimas__Įrengtas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details__Ypatybės__Internetas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details__Ypatybės__Tualetas ir vonia atskirai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details__Ypatybės__Nauja kanalizacija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3" name="Google Shape;353;p24"/>
          <p:cNvSpPr txBox="1"/>
          <p:nvPr>
            <p:ph idx="1" type="body"/>
          </p:nvPr>
        </p:nvSpPr>
        <p:spPr>
          <a:xfrm>
            <a:off x="4572000" y="1800175"/>
            <a:ext cx="46014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details__Ypatybės__Nauja elektros instaliacija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details__Ypatybės__Virtuvė sujungta su kambariu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patalpos__Balkonas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patalpos__Rūsys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įranga__Su baldais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įranga__Plastikiniai vamzdžiai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įranga__Skalbimo mašina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įranga__Šaldytuvas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įranga__Virtuvės komplektas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įranga__Viryklė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įranga__Indaplovė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įranga__Vonia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details__Apsauga__Kodinė laiptinės spyna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details__Pastato energijos suvartojimo klasė :  A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details__Ypatybės__Kabelinė televizija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patalpos__Sandėliukas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details__Apsauga__Šarvuotos durys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Duomenų pvz. 3/4</a:t>
            </a:r>
            <a:endParaRPr/>
          </a:p>
        </p:txBody>
      </p:sp>
      <p:sp>
        <p:nvSpPr>
          <p:cNvPr id="359" name="Google Shape;359;p25"/>
          <p:cNvSpPr txBox="1"/>
          <p:nvPr>
            <p:ph idx="1" type="body"/>
          </p:nvPr>
        </p:nvSpPr>
        <p:spPr>
          <a:xfrm>
            <a:off x="177200" y="1859175"/>
            <a:ext cx="46752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details__Namo numeris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details__Ypatybės__Uždaras kiemas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patalpos__Vieta automobiliui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įranga__Šildomos grindys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įranga__Židinys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įranga__Dušo kabina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details__Apsauga__Signalizacija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details__Ypatybės__Atskiras įėjimas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details__Ypatybės__Aukštos lubos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details__Buto numeris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details__Įrengimas__Dalinė apdaila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details__Apsauga__Vaizdo kameros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details__Ypatybės__Butas per kelis aukštus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įranga__Kondicionierius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details__Įrengimas__Neįrengtas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patalpos__Drabužinė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60" name="Google Shape;360;p25"/>
          <p:cNvSpPr txBox="1"/>
          <p:nvPr>
            <p:ph idx="1" type="body"/>
          </p:nvPr>
        </p:nvSpPr>
        <p:spPr>
          <a:xfrm>
            <a:off x="4572000" y="1800175"/>
            <a:ext cx="46014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patalpos__Terasa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įranga__Rekuperacinė sistema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details__Įrengimas__Kita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details__Ypatybės__Varžytynės/aukcionas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patalpos__Pirtis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patalpos__Yra palėpė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details__Ypatybės__Butas palėpėje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details__Ypatybės__Renovuotas namas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details__Apsauga__Budintis sargas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details__Ypatybės__buto dalis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phone1 :  37069192653.0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phone2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Įdėtas :  2022-03-06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Redaguotas :  2022-05-23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Aktyvus iki :  2022-06-04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Įsiminė :  23.0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Peržiūrėjo :  3360/22 (iš viso/šiandien)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Duomenys 4/4 (iki 28 paveiksliukų)</a:t>
            </a:r>
            <a:endParaRPr/>
          </a:p>
        </p:txBody>
      </p:sp>
      <p:sp>
        <p:nvSpPr>
          <p:cNvPr id="366" name="Google Shape;366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597875"/>
            <a:ext cx="2659219" cy="35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688" y="1597867"/>
            <a:ext cx="2659225" cy="354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375" y="1641550"/>
            <a:ext cx="4611000" cy="3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LinearRegression: </a:t>
            </a:r>
            <a:r>
              <a:rPr lang="lt" sz="2100">
                <a:latin typeface="Nunito"/>
                <a:ea typeface="Nunito"/>
                <a:cs typeface="Nunito"/>
                <a:sym typeface="Nunito"/>
              </a:rPr>
              <a:t>train 70 % test 30 %</a:t>
            </a:r>
            <a:endParaRPr/>
          </a:p>
        </p:txBody>
      </p:sp>
      <p:sp>
        <p:nvSpPr>
          <p:cNvPr id="375" name="Google Shape;375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pic>
        <p:nvPicPr>
          <p:cNvPr id="376" name="Google Shape;3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00" y="1408350"/>
            <a:ext cx="8737209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27"/>
          <p:cNvPicPr preferRelativeResize="0"/>
          <p:nvPr/>
        </p:nvPicPr>
        <p:blipFill rotWithShape="1">
          <a:blip r:embed="rId4">
            <a:alphaModFix/>
          </a:blip>
          <a:srcRect b="41034" l="0" r="0" t="0"/>
          <a:stretch/>
        </p:blipFill>
        <p:spPr>
          <a:xfrm>
            <a:off x="278200" y="2593682"/>
            <a:ext cx="3838575" cy="24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27"/>
          <p:cNvPicPr preferRelativeResize="0"/>
          <p:nvPr/>
        </p:nvPicPr>
        <p:blipFill rotWithShape="1">
          <a:blip r:embed="rId4">
            <a:alphaModFix/>
          </a:blip>
          <a:srcRect b="0" l="0" r="0" t="60650"/>
          <a:stretch/>
        </p:blipFill>
        <p:spPr>
          <a:xfrm>
            <a:off x="3660500" y="2994476"/>
            <a:ext cx="3838575" cy="16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272900" y="597425"/>
            <a:ext cx="7407000" cy="922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lt"/>
              <a:t>Projekto tikslas </a:t>
            </a:r>
            <a:endParaRPr b="1"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311700" y="1747550"/>
            <a:ext cx="8520600" cy="28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300">
                <a:solidFill>
                  <a:schemeClr val="dk1"/>
                </a:solidFill>
              </a:rPr>
              <a:t>NT kainos spėjimas Kauno mieste (skelbimai - aruodas.lt)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Bendra informacija	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400"/>
              <a:t>Duomenys: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803 parduodamo NT skelbimai Kauno mieste (2022-05-24)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63 parametrai </a:t>
            </a:r>
            <a:r>
              <a:rPr b="1" lang="lt" sz="2400"/>
              <a:t>ir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nuotraukos (</a:t>
            </a:r>
            <a:r>
              <a:rPr b="1" lang="lt" sz="2400"/>
              <a:t>iki</a:t>
            </a:r>
            <a:r>
              <a:rPr lang="lt" sz="2400"/>
              <a:t> </a:t>
            </a:r>
            <a:r>
              <a:rPr b="1" lang="lt" sz="2400"/>
              <a:t>28 </a:t>
            </a:r>
            <a:r>
              <a:rPr lang="lt" sz="2400"/>
              <a:t>vnt.)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105 MiB neapdoroto HTML. pandas profiling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Google Shape;296;p16"/>
          <p:cNvGraphicFramePr/>
          <p:nvPr/>
        </p:nvGraphicFramePr>
        <p:xfrm>
          <a:off x="311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{F63988C4-E872-42BC-AC60-7431955C0277}</a:tableStyleId>
              </a:tblPr>
              <a:tblGrid>
                <a:gridCol w="3201800"/>
                <a:gridCol w="3024800"/>
                <a:gridCol w="2479550"/>
              </a:tblGrid>
              <a:tr h="498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Kaina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Aprašymas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Adresas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Platuma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Ilguma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Tel1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Tel2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Įdėtas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Redaguotas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Aktyvus iki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Įsiminė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Peržiūrėjo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600"/>
                        <a:t>Details: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Plotas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Kambarių sk.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Aukštas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Aukštų sk.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Metai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Pastato tipas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Šildymas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Buto numeris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Namo numeris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Pastato energijos suvartojimo klasė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350"/>
                        <a:t>Įrengimas:</a:t>
                      </a:r>
                      <a:r>
                        <a:rPr lang="lt" sz="1350"/>
                        <a:t> Įrengtas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</a:t>
                      </a:r>
                      <a:r>
                        <a:rPr lang="lt" sz="1350"/>
                        <a:t>              </a:t>
                      </a:r>
                      <a:r>
                        <a:rPr lang="lt" sz="1350"/>
                        <a:t>Dalinė apdaila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              </a:t>
                      </a:r>
                      <a:r>
                        <a:rPr lang="lt" sz="1350"/>
                        <a:t>Neįrengtas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              </a:t>
                      </a:r>
                      <a:r>
                        <a:rPr lang="lt" sz="1350"/>
                        <a:t>Kita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Apsauga__Budintis sargas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Apsauga__Kodinė laiptinės spyna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Apsauga__Signalizacija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Apsauga__Šarvuotos durys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Apsauga__Vaizdo kameros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50"/>
                        <a:t>Ypatybės:</a:t>
                      </a:r>
                      <a:endParaRPr b="1" sz="15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Atskiras įėjimas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Aukštos lubos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Butas palėpėje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Butas per kelis aukštus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buto dalis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Internetas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Kabelinė televizija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Nauja elektros instaliacija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Nauja kanalizacija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Renovuotas namas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Tualetas ir vonia atskirai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Uždaras kiemas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Varžytynės/aukcionas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Virtuvė sujungta su kambariu</a:t>
                      </a:r>
                      <a:endParaRPr sz="13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00"/>
                        <a:t>Papildoma įranga: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Dušo kabina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Indaplovė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Kondicionierius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Plastikiniai vamzdžiai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Rekuperacinė sistema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Skalbimo mašina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Su baldais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Šaldytuvas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Šildomos grindys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Viryklė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Virtuvės komplektas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Vonia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Židinys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00"/>
                        <a:t>Papildomos patalpos: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Balkonas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Drabužinė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Yra palėpė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Pirtis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Rūsys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Sandėliukas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Terasa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Vieta automobiliui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Histograma - kaina</a:t>
            </a:r>
            <a:endParaRPr/>
          </a:p>
        </p:txBody>
      </p:sp>
      <p:sp>
        <p:nvSpPr>
          <p:cNvPr id="302" name="Google Shape;302;p1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75" y="1152650"/>
            <a:ext cx="8122925" cy="35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Histograma - kaina (cut outliers)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2" y="1152475"/>
            <a:ext cx="8049926" cy="3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Kainos priklausomybė nuo būsto ploto ir kambarių sk.</a:t>
            </a:r>
            <a:endParaRPr/>
          </a:p>
        </p:txBody>
      </p:sp>
      <p:sp>
        <p:nvSpPr>
          <p:cNvPr id="316" name="Google Shape;316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950"/>
            <a:ext cx="8954900" cy="4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0"/>
          <p:cNvSpPr txBox="1"/>
          <p:nvPr>
            <p:ph type="title"/>
          </p:nvPr>
        </p:nvSpPr>
        <p:spPr>
          <a:xfrm>
            <a:off x="290425" y="65175"/>
            <a:ext cx="878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Kainos priklausomybė nuo aukštų sk. ir būsto aukšto </a:t>
            </a:r>
            <a:endParaRPr/>
          </a:p>
        </p:txBody>
      </p:sp>
      <p:sp>
        <p:nvSpPr>
          <p:cNvPr id="323" name="Google Shape;323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5" y="1048025"/>
            <a:ext cx="8853575" cy="4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Koreliacija</a:t>
            </a:r>
            <a:endParaRPr/>
          </a:p>
        </p:txBody>
      </p:sp>
      <p:sp>
        <p:nvSpPr>
          <p:cNvPr id="330" name="Google Shape;330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598575"/>
            <a:ext cx="2762250" cy="40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638" y="607651"/>
            <a:ext cx="2771775" cy="39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425" y="607663"/>
            <a:ext cx="2743200" cy="461643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>
            <p:ph type="title"/>
          </p:nvPr>
        </p:nvSpPr>
        <p:spPr>
          <a:xfrm>
            <a:off x="5368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Koreliacija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